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6" roundtripDataSignature="AMtx7mjNIKhQWgV7i3z5am1k8Vw5lh8C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0F7E27F-CB8A-4A8B-A3AC-D40CB8927B08}">
  <a:tblStyle styleId="{B0F7E27F-CB8A-4A8B-A3AC-D40CB8927B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d456e872b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5d456e872b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d456e872b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5d456e872b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10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descr="HD-PanelTitleR1.png" id="22" name="Google Shape;22;p1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3;p10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HDRibbonTitle-UniformTrim.png" id="24" name="Google Shape;24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Title-UniformTrim.png" id="25" name="Google Shape;25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0"/>
          <p:cNvSpPr txBox="1"/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" type="subTitle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41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3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7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84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61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0"/>
          <p:cNvSpPr txBox="1"/>
          <p:nvPr>
            <p:ph idx="10" type="dt"/>
          </p:nvPr>
        </p:nvSpPr>
        <p:spPr>
          <a:xfrm>
            <a:off x="7983232" y="5037663"/>
            <a:ext cx="8974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1" type="ftr"/>
          </p:nvPr>
        </p:nvSpPr>
        <p:spPr>
          <a:xfrm>
            <a:off x="2692397" y="5037663"/>
            <a:ext cx="5214635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2" type="sldNum"/>
          </p:nvPr>
        </p:nvSpPr>
        <p:spPr>
          <a:xfrm>
            <a:off x="8956900" y="5037663"/>
            <a:ext cx="5511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31" name="Google Shape;31;p10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/>
          <p:nvPr>
            <p:ph idx="2" type="pic"/>
          </p:nvPr>
        </p:nvSpPr>
        <p:spPr>
          <a:xfrm>
            <a:off x="1041427" y="1041399"/>
            <a:ext cx="10105972" cy="3335869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161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93" name="Google Shape;93;p1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102" name="Google Shape;102;p20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300"/>
              <a:buFont typeface="Garamond"/>
              <a:buNone/>
              <a:defRPr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Font typeface="Garamond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Font typeface="Garamond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Font typeface="Garamond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Font typeface="Garamond"/>
              <a:buNone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2" type="body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0" name="Google Shape;110;p2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11" name="Google Shape;111;p21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12" name="Google Shape;112;p21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Name Card">
  <p:cSld name="Quote Name Card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2" type="body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26" name="Google Shape;126;p2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28" name="Google Shape;128;p23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ue or False">
  <p:cSld name="True or Fals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220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2" name="Google Shape;132;p24"/>
          <p:cNvSpPr txBox="1"/>
          <p:nvPr>
            <p:ph idx="2" type="body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3" name="Google Shape;133;p24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136" name="Google Shape;136;p24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 rot="5400000">
            <a:off x="4436531" y="-584198"/>
            <a:ext cx="3318936" cy="9601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143" name="Google Shape;143;p25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 rot="5400000">
            <a:off x="2565043" y="-287513"/>
            <a:ext cx="4893734" cy="7433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150" name="Google Shape;150;p26"/>
          <p:cNvCxnSpPr/>
          <p:nvPr/>
        </p:nvCxnSpPr>
        <p:spPr>
          <a:xfrm>
            <a:off x="8863890" y="990600"/>
            <a:ext cx="0" cy="4876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11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" name="Google Shape;34;p11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45" name="Google Shape;45;p12"/>
          <p:cNvCxnSpPr/>
          <p:nvPr/>
        </p:nvCxnSpPr>
        <p:spPr>
          <a:xfrm>
            <a:off x="2012723" y="3710585"/>
            <a:ext cx="816338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13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13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2" type="body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72"/>
              </a:spcBef>
              <a:spcAft>
                <a:spcPts val="0"/>
              </a:spcAft>
              <a:buSzPts val="3220"/>
              <a:buNone/>
              <a:defRPr b="0" sz="2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b="1" sz="16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3" type="body"/>
          </p:nvPr>
        </p:nvSpPr>
        <p:spPr>
          <a:xfrm>
            <a:off x="618067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72"/>
              </a:spcBef>
              <a:spcAft>
                <a:spcPts val="0"/>
              </a:spcAft>
              <a:buSzPts val="3220"/>
              <a:buNone/>
              <a:defRPr b="0" sz="2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b="1" sz="1600"/>
            </a:lvl9pPr>
          </a:lstStyle>
          <a:p/>
        </p:txBody>
      </p:sp>
      <p:sp>
        <p:nvSpPr>
          <p:cNvPr id="59" name="Google Shape;59;p14"/>
          <p:cNvSpPr txBox="1"/>
          <p:nvPr>
            <p:ph idx="4" type="body"/>
          </p:nvPr>
        </p:nvSpPr>
        <p:spPr>
          <a:xfrm>
            <a:off x="618067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69" name="Google Shape;69;p15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81" name="Google Shape;81;p17"/>
          <p:cNvCxnSpPr/>
          <p:nvPr/>
        </p:nvCxnSpPr>
        <p:spPr>
          <a:xfrm>
            <a:off x="1396169" y="2912533"/>
            <a:ext cx="35144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/>
          <p:nvPr>
            <p:ph idx="2" type="pic"/>
          </p:nvPr>
        </p:nvSpPr>
        <p:spPr>
          <a:xfrm>
            <a:off x="8094831" y="1041400"/>
            <a:ext cx="3063347" cy="4775200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07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86" name="Google Shape;86;p18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5.jpg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6.xml"/><Relationship Id="rId6" Type="http://schemas.openxmlformats.org/officeDocument/2006/relationships/slideLayout" Target="../slideLayouts/slideLayout3.xml"/><Relationship Id="rId1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9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descr="HD-PanelContent.png" id="11" name="Google Shape;11;p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;p9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HDRibbonContent-UniformTrim.png" id="13" name="Google Shape;13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Content-UniformTrim.png" id="14" name="Google Shape;14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9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38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7465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60044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543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30835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30835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30835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30834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30834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8" name="Google Shape;18;p9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9" name="Google Shape;19;p9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"/>
          <p:cNvSpPr txBox="1"/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en-IN"/>
              <a:t>Amur Tiger Detection using Deep Learning</a:t>
            </a:r>
            <a:endParaRPr/>
          </a:p>
        </p:txBody>
      </p:sp>
      <p:sp>
        <p:nvSpPr>
          <p:cNvPr id="156" name="Google Shape;156;p1"/>
          <p:cNvSpPr txBox="1"/>
          <p:nvPr>
            <p:ph idx="1" type="subTitle"/>
          </p:nvPr>
        </p:nvSpPr>
        <p:spPr>
          <a:xfrm>
            <a:off x="2396832" y="3505200"/>
            <a:ext cx="26064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15"/>
              <a:buNone/>
            </a:pPr>
            <a:r>
              <a:rPr lang="en-IN"/>
              <a:t>Shankho Ghosh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15"/>
              <a:buNone/>
            </a:pPr>
            <a:r>
              <a:rPr lang="en-IN"/>
              <a:t>Ketan Muddalkar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15"/>
              <a:buNone/>
            </a:pPr>
            <a:r>
              <a:rPr lang="en-IN"/>
              <a:t>Ajay Patel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15"/>
              <a:buNone/>
            </a:pPr>
            <a:r>
              <a:rPr lang="en-IN"/>
              <a:t>Vishnu B Nair</a:t>
            </a:r>
            <a:endParaRPr/>
          </a:p>
        </p:txBody>
      </p:sp>
      <p:pic>
        <p:nvPicPr>
          <p:cNvPr descr="A drawing of a face&#10;&#10;Description generated with high confidence" id="157" name="Google Shape;15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2504" y="4876801"/>
            <a:ext cx="1605425" cy="39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542" y="4876801"/>
            <a:ext cx="1356936" cy="3955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"/>
          <p:cNvSpPr txBox="1"/>
          <p:nvPr/>
        </p:nvSpPr>
        <p:spPr>
          <a:xfrm>
            <a:off x="7138250" y="3575425"/>
            <a:ext cx="29733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latin typeface="Garamond"/>
                <a:ea typeface="Garamond"/>
                <a:cs typeface="Garamond"/>
                <a:sym typeface="Garamond"/>
              </a:rPr>
              <a:t>Mr. Balmukund Mishra</a:t>
            </a:r>
            <a:endParaRPr sz="2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latin typeface="Garamond"/>
                <a:ea typeface="Garamond"/>
                <a:cs typeface="Garamond"/>
                <a:sym typeface="Garamond"/>
              </a:rPr>
              <a:t>Ms. Divya Acharya</a:t>
            </a:r>
            <a:endParaRPr sz="21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latin typeface="Garamond"/>
                <a:ea typeface="Garamond"/>
                <a:cs typeface="Garamond"/>
                <a:sym typeface="Garamond"/>
              </a:rPr>
              <a:t>Mr. Tejalal Choudhary</a:t>
            </a:r>
            <a:endParaRPr sz="210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face&#10;&#10;Description generated with high confidence" id="236" name="Google Shape;23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313" y="5774866"/>
            <a:ext cx="1605425" cy="39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9749" y="5751207"/>
            <a:ext cx="1356936" cy="39559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8"/>
          <p:cNvSpPr txBox="1"/>
          <p:nvPr>
            <p:ph type="title"/>
          </p:nvPr>
        </p:nvSpPr>
        <p:spPr>
          <a:xfrm>
            <a:off x="1295402" y="2777066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b="1" lang="en-I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b="1" lang="en-IN"/>
              <a:t>Introduction</a:t>
            </a:r>
            <a:endParaRPr/>
          </a:p>
        </p:txBody>
      </p:sp>
      <p:sp>
        <p:nvSpPr>
          <p:cNvPr id="165" name="Google Shape;165;p2"/>
          <p:cNvSpPr txBox="1"/>
          <p:nvPr>
            <p:ph idx="1" type="body"/>
          </p:nvPr>
        </p:nvSpPr>
        <p:spPr>
          <a:xfrm>
            <a:off x="1295401" y="2099732"/>
            <a:ext cx="96012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IN"/>
              <a:t>Detecting Amur tigers by object detection using deep learning techniques is  our challenge .</a:t>
            </a:r>
            <a:endParaRPr/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IN"/>
              <a:t>The challenge was hosted by CVWC (Computer Vision for Wildlife Conservation)</a:t>
            </a:r>
            <a:endParaRPr/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IN"/>
              <a:t>ATRW(Amur Tiger Re-identification for Wild) was the dataset used.</a:t>
            </a:r>
            <a:endParaRPr/>
          </a:p>
        </p:txBody>
      </p:sp>
      <p:pic>
        <p:nvPicPr>
          <p:cNvPr descr="A drawing of a face&#10;&#10;Description generated with high confidence" id="166" name="Google Shape;1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313" y="5774866"/>
            <a:ext cx="1605425" cy="39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9749" y="5751207"/>
            <a:ext cx="1356936" cy="39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b="1" lang="en-IN"/>
              <a:t>Dataset Used</a:t>
            </a:r>
            <a:endParaRPr/>
          </a:p>
        </p:txBody>
      </p:sp>
      <p:sp>
        <p:nvSpPr>
          <p:cNvPr id="173" name="Google Shape;173;p3"/>
          <p:cNvSpPr txBox="1"/>
          <p:nvPr>
            <p:ph idx="1" type="body"/>
          </p:nvPr>
        </p:nvSpPr>
        <p:spPr>
          <a:xfrm>
            <a:off x="1295401" y="2328332"/>
            <a:ext cx="96012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IN"/>
              <a:t>The dataset provided by CVWC was of 2.1GB.</a:t>
            </a:r>
            <a:endParaRPr/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41934" lvl="0" marL="285750" rtl="0" algn="l"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en-IN"/>
              <a:t>Consisted 2700 images of tigers and their annotation files in .xml format.</a:t>
            </a:r>
            <a:endParaRPr/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41934" lvl="0" marL="285750" rtl="0" algn="l"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en-IN"/>
              <a:t>Split Ratio:- 90:10.</a:t>
            </a:r>
            <a:endParaRPr/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41934" lvl="0" marL="285750" rtl="0" algn="l"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en-IN"/>
              <a:t>Training Set :- 2400 images.</a:t>
            </a:r>
            <a:endParaRPr/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41934" lvl="0" marL="285750" rtl="0" algn="l">
              <a:spcBef>
                <a:spcPts val="0"/>
              </a:spcBef>
              <a:spcAft>
                <a:spcPts val="0"/>
              </a:spcAft>
              <a:buSzPts val="2070"/>
              <a:buChar char="•"/>
            </a:pPr>
            <a:r>
              <a:rPr lang="en-IN"/>
              <a:t>Testing Set :- 300 images.</a:t>
            </a:r>
            <a:endParaRPr/>
          </a:p>
        </p:txBody>
      </p:sp>
      <p:pic>
        <p:nvPicPr>
          <p:cNvPr descr="A drawing of a face&#10;&#10;Description generated with high confidence" id="174" name="Google Shape;17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313" y="5774866"/>
            <a:ext cx="1605425" cy="39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9749" y="5751207"/>
            <a:ext cx="1356936" cy="39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b="1" lang="en-IN"/>
              <a:t>Methodology / Model Used</a:t>
            </a:r>
            <a:endParaRPr/>
          </a:p>
        </p:txBody>
      </p:sp>
      <p:sp>
        <p:nvSpPr>
          <p:cNvPr id="181" name="Google Shape;181;p4"/>
          <p:cNvSpPr txBox="1"/>
          <p:nvPr>
            <p:ph idx="1" type="body"/>
          </p:nvPr>
        </p:nvSpPr>
        <p:spPr>
          <a:xfrm>
            <a:off x="1295401" y="2404532"/>
            <a:ext cx="96012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540" lvl="0" marL="28575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IN" sz="2300"/>
              <a:t>Dependencies :- Tensorflow-gpu 1.5.0, Python 3, Matplotlib, OpenCV and CUDA and cuDNN.</a:t>
            </a:r>
            <a:endParaRPr sz="2300"/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256540" lvl="0" marL="28575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IN" sz="2300"/>
              <a:t>Faster RCNN, SSD and  SSD Lite were the models selected for this purpose.</a:t>
            </a:r>
            <a:endParaRPr sz="2300"/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256540" lvl="0" marL="28575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IN" sz="2300"/>
              <a:t>The Pre-trained models were downloaded from github repository and their hyper parameters were tuned to suit our dataset.</a:t>
            </a:r>
            <a:endParaRPr sz="2300"/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256540" lvl="0" marL="28575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IN" sz="2300"/>
              <a:t>With little amount of hyper-parameter tuning we were able to achieve the</a:t>
            </a:r>
            <a:endParaRPr sz="2300"/>
          </a:p>
        </p:txBody>
      </p:sp>
      <p:pic>
        <p:nvPicPr>
          <p:cNvPr descr="A drawing of a face&#10;&#10;Description generated with high confidence" id="182" name="Google Shape;1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313" y="5774866"/>
            <a:ext cx="1605425" cy="39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9749" y="5751207"/>
            <a:ext cx="1356936" cy="39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b="1" lang="en-IN"/>
              <a:t>Results Achieved</a:t>
            </a:r>
            <a:endParaRPr/>
          </a:p>
        </p:txBody>
      </p:sp>
      <p:sp>
        <p:nvSpPr>
          <p:cNvPr id="189" name="Google Shape;189;p5"/>
          <p:cNvSpPr txBox="1"/>
          <p:nvPr>
            <p:ph idx="1" type="body"/>
          </p:nvPr>
        </p:nvSpPr>
        <p:spPr>
          <a:xfrm>
            <a:off x="1295400" y="2556925"/>
            <a:ext cx="96012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IN"/>
              <a:t>Faster RCNN model :- 94% accuracy with low loss values.</a:t>
            </a:r>
            <a:endParaRPr/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IN"/>
              <a:t>SSD inception v2 :- 90% accuracy with high classification loss.</a:t>
            </a:r>
            <a:endParaRPr/>
          </a:p>
          <a:p>
            <a:pPr indent="0" lvl="0" marL="28575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IN"/>
              <a:t>SSD Lite MobileNet :- 95% accuracy with high loss values.</a:t>
            </a:r>
            <a:endParaRPr/>
          </a:p>
        </p:txBody>
      </p:sp>
      <p:pic>
        <p:nvPicPr>
          <p:cNvPr descr="A drawing of a face&#10;&#10;Description generated with high confidence" id="190" name="Google Shape;19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313" y="5774866"/>
            <a:ext cx="1605425" cy="39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9749" y="5751207"/>
            <a:ext cx="1356936" cy="39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d456e872b_0_1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b="1" lang="en-IN"/>
              <a:t>Results Achieved</a:t>
            </a:r>
            <a:endParaRPr/>
          </a:p>
        </p:txBody>
      </p:sp>
      <p:pic>
        <p:nvPicPr>
          <p:cNvPr descr="A drawing of a face&#10;&#10;Description generated with high confidence" id="197" name="Google Shape;197;g5d456e872b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313" y="5774866"/>
            <a:ext cx="1605424" cy="39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5d456e872b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9749" y="5751207"/>
            <a:ext cx="1356938" cy="3955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9" name="Google Shape;199;g5d456e872b_0_1"/>
          <p:cNvGraphicFramePr/>
          <p:nvPr/>
        </p:nvGraphicFramePr>
        <p:xfrm>
          <a:off x="1387175" y="264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{B0F7E27F-CB8A-4A8B-A3AC-D40CB8927B08}</a:tableStyleId>
              </a:tblPr>
              <a:tblGrid>
                <a:gridCol w="2317800"/>
                <a:gridCol w="2412650"/>
                <a:gridCol w="2247225"/>
                <a:gridCol w="2329925"/>
              </a:tblGrid>
              <a:tr h="622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/>
                        <a:t>Faster R-CNN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/>
                        <a:t>Inception v2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/>
                        <a:t>SSD Inception v2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/>
                        <a:t>SSD LITE Mobilenet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mAP@IoU0.5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0.9437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0.9095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0.9554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Steps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2,00,000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1,00,000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1,30,000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Classification </a:t>
                      </a:r>
                      <a:r>
                        <a:rPr b="1" lang="en-IN">
                          <a:solidFill>
                            <a:schemeClr val="dk1"/>
                          </a:solidFill>
                        </a:rPr>
                        <a:t> Loss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0.123126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5</a:t>
                      </a:r>
                      <a:r>
                        <a:rPr lang="en-IN"/>
                        <a:t>.8326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3.052575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/>
                        <a:t>Localization Loss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0.112125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0.662244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0.442702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00" name="Google Shape;200;g5d456e872b_0_1"/>
          <p:cNvCxnSpPr/>
          <p:nvPr/>
        </p:nvCxnSpPr>
        <p:spPr>
          <a:xfrm>
            <a:off x="1387175" y="2644600"/>
            <a:ext cx="2319600" cy="62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g5d456e872b_0_1"/>
          <p:cNvSpPr txBox="1"/>
          <p:nvPr/>
        </p:nvSpPr>
        <p:spPr>
          <a:xfrm>
            <a:off x="2925825" y="2608000"/>
            <a:ext cx="854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500"/>
              <a:t>Models</a:t>
            </a:r>
            <a:endParaRPr b="1" sz="1500"/>
          </a:p>
        </p:txBody>
      </p:sp>
      <p:sp>
        <p:nvSpPr>
          <p:cNvPr id="202" name="Google Shape;202;g5d456e872b_0_1"/>
          <p:cNvSpPr txBox="1"/>
          <p:nvPr/>
        </p:nvSpPr>
        <p:spPr>
          <a:xfrm>
            <a:off x="1355525" y="2966725"/>
            <a:ext cx="132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500"/>
              <a:t>Parameters</a:t>
            </a:r>
            <a:endParaRPr b="1"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face&#10;&#10;Description generated with high confidence" id="207" name="Google Shape;207;g5d456e872b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313" y="5774866"/>
            <a:ext cx="1605424" cy="39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5d456e872b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9749" y="5751207"/>
            <a:ext cx="1356938" cy="39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5d456e872b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850" y="2798100"/>
            <a:ext cx="3479174" cy="219907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5d456e872b_2_0"/>
          <p:cNvSpPr txBox="1"/>
          <p:nvPr/>
        </p:nvSpPr>
        <p:spPr>
          <a:xfrm>
            <a:off x="1272125" y="1908150"/>
            <a:ext cx="21474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latin typeface="Garamond"/>
                <a:ea typeface="Garamond"/>
                <a:cs typeface="Garamond"/>
                <a:sym typeface="Garamond"/>
              </a:rPr>
              <a:t>Faster R-CNN</a:t>
            </a:r>
            <a:endParaRPr b="1" sz="24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1" name="Google Shape;211;g5d456e872b_2_0"/>
          <p:cNvSpPr txBox="1"/>
          <p:nvPr/>
        </p:nvSpPr>
        <p:spPr>
          <a:xfrm>
            <a:off x="5243325" y="1933800"/>
            <a:ext cx="24309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latin typeface="Garamond"/>
                <a:ea typeface="Garamond"/>
                <a:cs typeface="Garamond"/>
                <a:sym typeface="Garamond"/>
              </a:rPr>
              <a:t>SSD Inception v2</a:t>
            </a:r>
            <a:endParaRPr b="1" sz="200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12" name="Google Shape;212;g5d456e872b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2700" y="2798100"/>
            <a:ext cx="3568152" cy="219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5d456e872b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3500" y="2798100"/>
            <a:ext cx="2945952" cy="219907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5d456e872b_2_0"/>
          <p:cNvSpPr txBox="1"/>
          <p:nvPr/>
        </p:nvSpPr>
        <p:spPr>
          <a:xfrm>
            <a:off x="8825350" y="1971125"/>
            <a:ext cx="22923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latin typeface="Garamond"/>
                <a:ea typeface="Garamond"/>
                <a:cs typeface="Garamond"/>
                <a:sym typeface="Garamond"/>
              </a:rPr>
              <a:t>SSDLite Mobilenet</a:t>
            </a:r>
            <a:endParaRPr b="1" sz="20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5" name="Google Shape;215;g5d456e872b_2_0"/>
          <p:cNvSpPr txBox="1"/>
          <p:nvPr/>
        </p:nvSpPr>
        <p:spPr>
          <a:xfrm>
            <a:off x="2624175" y="908725"/>
            <a:ext cx="72171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000">
                <a:latin typeface="Garamond"/>
                <a:ea typeface="Garamond"/>
                <a:cs typeface="Garamond"/>
                <a:sym typeface="Garamond"/>
              </a:rPr>
              <a:t>Results Achieved</a:t>
            </a:r>
            <a:endParaRPr b="1" sz="400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b="1" lang="en-IN"/>
              <a:t>Conclusion</a:t>
            </a:r>
            <a:endParaRPr/>
          </a:p>
        </p:txBody>
      </p:sp>
      <p:sp>
        <p:nvSpPr>
          <p:cNvPr id="221" name="Google Shape;221;p6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1940" lvl="0" marL="28575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IN"/>
              <a:t>We have presented a novel method to detect Amur tigers using deep learning techniques .</a:t>
            </a:r>
            <a:endParaRPr/>
          </a:p>
          <a:p>
            <a:pPr indent="-281940" lvl="0" marL="28575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IN"/>
              <a:t>90% plus accuracy was achieved in all the three models that were trained. </a:t>
            </a:r>
            <a:endParaRPr/>
          </a:p>
          <a:p>
            <a:pPr indent="-281940" lvl="0" marL="285750" rtl="0" algn="l">
              <a:spcBef>
                <a:spcPts val="1080"/>
              </a:spcBef>
              <a:spcAft>
                <a:spcPts val="0"/>
              </a:spcAft>
              <a:buSzPts val="2700"/>
              <a:buChar char="•"/>
            </a:pPr>
            <a:r>
              <a:rPr lang="en-IN"/>
              <a:t>This project can be further progressed by training on tiger pose detection and Re-ID datasets by CVWC and deploying it on mobile computers like  Raspberry Pi and NVIDIA Jetson Nano extending upto drones.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  <p:pic>
        <p:nvPicPr>
          <p:cNvPr descr="A drawing of a face&#10;&#10;Description generated with high confidence" id="222" name="Google Shape;22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313" y="5774866"/>
            <a:ext cx="1605425" cy="39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9749" y="5751207"/>
            <a:ext cx="1356936" cy="39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b="1" lang="en-IN"/>
              <a:t>References</a:t>
            </a:r>
            <a:endParaRPr/>
          </a:p>
        </p:txBody>
      </p:sp>
      <p:sp>
        <p:nvSpPr>
          <p:cNvPr id="229" name="Google Shape;229;p7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/>
              <a:t>	https://cvwc2019.github.io/challenge.html</a:t>
            </a:r>
            <a:endParaRPr/>
          </a:p>
          <a:p>
            <a:pPr indent="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/>
              <a:t>	▪https://github.com/Edje-Electronic/tensorflow-object detection</a:t>
            </a:r>
            <a:endParaRPr/>
          </a:p>
          <a:p>
            <a:pPr indent="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/>
              <a:t>	▪https://arxiv.org/pdf/1906.05586.pdf</a:t>
            </a:r>
            <a:endParaRPr/>
          </a:p>
          <a:p>
            <a:pPr indent="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/>
              <a:t>	▪https://ieeexplore.ieee.org/document/8510564</a:t>
            </a:r>
            <a:endParaRPr/>
          </a:p>
          <a:p>
            <a:pPr indent="0" lvl="0" marL="28575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  <p:pic>
        <p:nvPicPr>
          <p:cNvPr descr="A drawing of a face&#10;&#10;Description generated with high confidence" id="230" name="Google Shape;2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313" y="5774866"/>
            <a:ext cx="1605425" cy="39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9749" y="5751207"/>
            <a:ext cx="1356936" cy="39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rganic">
  <a:themeElements>
    <a:clrScheme name="Organic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2019-07-11T19:19:23Z</dcterms:created>
  <dc:creator>Madhushi Verma</dc:creator>
</cp:coreProperties>
</file>